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72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86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513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75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11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43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014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52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7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05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39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26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49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66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10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08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9E95B-CDD5-4E43-87FA-9E4776CEC20C}" type="datetimeFigureOut">
              <a:rPr lang="ko-KR" altLang="en-US" smtClean="0"/>
              <a:t>2019-05-27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09055-987A-4C04-A603-61536C343D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05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FD0E93-3212-46EC-911B-6C2A4846FFAC}"/>
              </a:ext>
            </a:extLst>
          </p:cNvPr>
          <p:cNvSpPr txBox="1"/>
          <p:nvPr/>
        </p:nvSpPr>
        <p:spPr>
          <a:xfrm>
            <a:off x="2532077" y="1366897"/>
            <a:ext cx="71278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Bookman Old Style" panose="02050604050505020204" pitchFamily="18" charset="0"/>
              </a:rPr>
              <a:t>[ Robot Gambler ]</a:t>
            </a:r>
            <a:endParaRPr lang="ko-KR" altLang="en-US" sz="6000" b="1" dirty="0">
              <a:latin typeface="Bookman Old Style" panose="0205060405050502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5456A-8B1A-43BC-BE47-B8ED70550C02}"/>
              </a:ext>
            </a:extLst>
          </p:cNvPr>
          <p:cNvSpPr txBox="1"/>
          <p:nvPr/>
        </p:nvSpPr>
        <p:spPr>
          <a:xfrm>
            <a:off x="3687807" y="2382560"/>
            <a:ext cx="4816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- Indian Poker Master-</a:t>
            </a:r>
            <a:endParaRPr lang="ko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31E67-2F33-4AF6-90C6-FC453CBD4C86}"/>
              </a:ext>
            </a:extLst>
          </p:cNvPr>
          <p:cNvSpPr txBox="1"/>
          <p:nvPr/>
        </p:nvSpPr>
        <p:spPr>
          <a:xfrm>
            <a:off x="8904792" y="5621002"/>
            <a:ext cx="2768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/>
              <a:t>16100091 </a:t>
            </a:r>
            <a:r>
              <a:rPr lang="ko-KR" altLang="en-US" sz="2400" b="1" dirty="0"/>
              <a:t>김정태</a:t>
            </a:r>
            <a:endParaRPr lang="en-US" altLang="ko-KR" sz="2400" b="1" dirty="0"/>
          </a:p>
          <a:p>
            <a:pPr algn="r"/>
            <a:r>
              <a:rPr lang="en-US" altLang="ko-KR" sz="2400" b="1" dirty="0"/>
              <a:t>16100054 </a:t>
            </a:r>
            <a:r>
              <a:rPr lang="ko-KR" altLang="en-US" sz="2400" b="1" dirty="0" err="1"/>
              <a:t>고범연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6ACD36-860C-48A9-9CA6-266C2FFEF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45" y="3051508"/>
            <a:ext cx="3232310" cy="24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29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0145BF-5317-4C82-881F-BB95D6B65772}"/>
              </a:ext>
            </a:extLst>
          </p:cNvPr>
          <p:cNvSpPr/>
          <p:nvPr/>
        </p:nvSpPr>
        <p:spPr>
          <a:xfrm>
            <a:off x="454668" y="486426"/>
            <a:ext cx="2110980" cy="639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826842-40C4-407D-BF77-0FB2034A3F94}"/>
              </a:ext>
            </a:extLst>
          </p:cNvPr>
          <p:cNvSpPr/>
          <p:nvPr/>
        </p:nvSpPr>
        <p:spPr>
          <a:xfrm>
            <a:off x="374770" y="630315"/>
            <a:ext cx="2510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5) </a:t>
            </a:r>
            <a:r>
              <a:rPr lang="ko-KR" altLang="en-US" sz="2400" b="1" dirty="0"/>
              <a:t>전체 메커니즘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60B53F-A884-4940-8C38-223754D0F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7" y="1311170"/>
            <a:ext cx="2703203" cy="2040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65C369-F18E-4A75-9DEF-B8F2DD3DC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712" y="4049521"/>
            <a:ext cx="2447993" cy="20720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ADD131-8795-4881-A7F4-C3FB252A5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768" y="1282734"/>
            <a:ext cx="2000793" cy="2000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CB4493-2E35-4204-9396-D5F27F949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59" y="1282734"/>
            <a:ext cx="2692758" cy="200079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8C592B0-428F-4CEC-9684-3FB1A905CA43}"/>
              </a:ext>
            </a:extLst>
          </p:cNvPr>
          <p:cNvSpPr/>
          <p:nvPr/>
        </p:nvSpPr>
        <p:spPr>
          <a:xfrm>
            <a:off x="7929355" y="2054531"/>
            <a:ext cx="96635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EF73948-826C-42DB-ADB3-B0C6D638BA42}"/>
              </a:ext>
            </a:extLst>
          </p:cNvPr>
          <p:cNvSpPr/>
          <p:nvPr/>
        </p:nvSpPr>
        <p:spPr>
          <a:xfrm>
            <a:off x="3942908" y="2054530"/>
            <a:ext cx="96635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D9B432-92FB-4B5B-BCDD-C9C274E1D2DA}"/>
              </a:ext>
            </a:extLst>
          </p:cNvPr>
          <p:cNvSpPr txBox="1"/>
          <p:nvPr/>
        </p:nvSpPr>
        <p:spPr>
          <a:xfrm>
            <a:off x="3942908" y="3471248"/>
            <a:ext cx="476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[ </a:t>
            </a:r>
            <a:r>
              <a:rPr lang="ko-KR" altLang="en-US" sz="2400" b="1" dirty="0"/>
              <a:t>영상을 받아온 후 이미지 처리 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87FBE-0C9F-48D2-B606-66070BEBA391}"/>
              </a:ext>
            </a:extLst>
          </p:cNvPr>
          <p:cNvSpPr txBox="1"/>
          <p:nvPr/>
        </p:nvSpPr>
        <p:spPr>
          <a:xfrm>
            <a:off x="5654322" y="6238151"/>
            <a:ext cx="610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[ </a:t>
            </a:r>
            <a:r>
              <a:rPr lang="ko-KR" altLang="en-US" sz="2400" b="1" dirty="0"/>
              <a:t>알고리즘에 맞게 </a:t>
            </a:r>
            <a:r>
              <a:rPr lang="ko-KR" altLang="en-US" sz="2400" b="1" dirty="0" err="1"/>
              <a:t>아두이노를</a:t>
            </a:r>
            <a:r>
              <a:rPr lang="ko-KR" altLang="en-US" sz="2400" b="1" dirty="0"/>
              <a:t> 통해 구동 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ADEED50-E930-4F9A-B82D-DFDE1736ECFB}"/>
              </a:ext>
            </a:extLst>
          </p:cNvPr>
          <p:cNvSpPr/>
          <p:nvPr/>
        </p:nvSpPr>
        <p:spPr>
          <a:xfrm>
            <a:off x="6146368" y="4928666"/>
            <a:ext cx="96635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36AB8D-CAE3-40A8-A81A-1FF1A6D2ABD8}"/>
              </a:ext>
            </a:extLst>
          </p:cNvPr>
          <p:cNvSpPr/>
          <p:nvPr/>
        </p:nvSpPr>
        <p:spPr>
          <a:xfrm>
            <a:off x="206498" y="4918137"/>
            <a:ext cx="96635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346A7B-5753-47D6-A7A3-9CFB0616B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58" y="4008488"/>
            <a:ext cx="4263680" cy="22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0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0499FC-01F1-46F9-AE83-E1BD5AC15934}"/>
              </a:ext>
            </a:extLst>
          </p:cNvPr>
          <p:cNvSpPr/>
          <p:nvPr/>
        </p:nvSpPr>
        <p:spPr>
          <a:xfrm>
            <a:off x="454668" y="486426"/>
            <a:ext cx="2110980" cy="639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B602FB-8E84-408C-8455-6068F243F3E6}"/>
              </a:ext>
            </a:extLst>
          </p:cNvPr>
          <p:cNvSpPr/>
          <p:nvPr/>
        </p:nvSpPr>
        <p:spPr>
          <a:xfrm>
            <a:off x="374770" y="630315"/>
            <a:ext cx="2510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6) </a:t>
            </a:r>
            <a:r>
              <a:rPr lang="ko-KR" altLang="en-US" sz="2400" b="1" dirty="0"/>
              <a:t>최종 목표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C5EAE6-62D7-4369-A3C0-517CB753E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66" y="1736965"/>
            <a:ext cx="7509667" cy="3384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43DD02-172D-4760-A205-372C8A1039CE}"/>
              </a:ext>
            </a:extLst>
          </p:cNvPr>
          <p:cNvSpPr txBox="1"/>
          <p:nvPr/>
        </p:nvSpPr>
        <p:spPr>
          <a:xfrm>
            <a:off x="3156931" y="5501083"/>
            <a:ext cx="587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3600" b="1" dirty="0"/>
              <a:t> 40</a:t>
            </a:r>
            <a:r>
              <a:rPr lang="ko-KR" altLang="en-US" sz="3600" b="1" dirty="0"/>
              <a:t>장의 카드 정확한 인식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176124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CB3D91C-B2E4-4535-A323-0A8E2F34CD2D}"/>
              </a:ext>
            </a:extLst>
          </p:cNvPr>
          <p:cNvSpPr/>
          <p:nvPr/>
        </p:nvSpPr>
        <p:spPr>
          <a:xfrm>
            <a:off x="454668" y="486426"/>
            <a:ext cx="2110980" cy="639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D5DFA6-A31C-48E1-88B1-BF8B0A0EA99B}"/>
              </a:ext>
            </a:extLst>
          </p:cNvPr>
          <p:cNvSpPr/>
          <p:nvPr/>
        </p:nvSpPr>
        <p:spPr>
          <a:xfrm>
            <a:off x="374770" y="630315"/>
            <a:ext cx="2510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6) </a:t>
            </a:r>
            <a:r>
              <a:rPr lang="ko-KR" altLang="en-US" sz="2400" b="1" dirty="0"/>
              <a:t>최종 목표</a:t>
            </a:r>
            <a:endParaRPr lang="en-US" altLang="ko-K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CED94-525F-4517-BF61-B817583EC15B}"/>
              </a:ext>
            </a:extLst>
          </p:cNvPr>
          <p:cNvSpPr txBox="1"/>
          <p:nvPr/>
        </p:nvSpPr>
        <p:spPr>
          <a:xfrm>
            <a:off x="2422814" y="5886486"/>
            <a:ext cx="734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3600" b="1" dirty="0"/>
              <a:t> 알고리즘을 통해 </a:t>
            </a:r>
            <a:r>
              <a:rPr lang="en-US" altLang="ko-KR" sz="3600" b="1" dirty="0"/>
              <a:t>AI</a:t>
            </a:r>
            <a:r>
              <a:rPr lang="ko-KR" altLang="en-US" sz="3600" b="1" dirty="0"/>
              <a:t>의 높은 </a:t>
            </a:r>
            <a:r>
              <a:rPr lang="ko-KR" altLang="en-US" sz="3600" b="1" dirty="0">
                <a:latin typeface="+mn-ea"/>
              </a:rPr>
              <a:t>승률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2F3E3A-DBB8-4F59-A276-F9AEED77C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648" y="1083967"/>
            <a:ext cx="7069208" cy="46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F6D9F-D910-4D1C-9314-7533926AEAAA}"/>
              </a:ext>
            </a:extLst>
          </p:cNvPr>
          <p:cNvSpPr txBox="1"/>
          <p:nvPr/>
        </p:nvSpPr>
        <p:spPr>
          <a:xfrm>
            <a:off x="2479963" y="2828835"/>
            <a:ext cx="7232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Bookman Old Style" panose="02050604050505020204" pitchFamily="18" charset="0"/>
              </a:rPr>
              <a:t>Q &amp; A</a:t>
            </a:r>
            <a:endParaRPr lang="ko-KR" altLang="en-US" sz="72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91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5241D-F718-40D7-BE62-080097D335DD}"/>
              </a:ext>
            </a:extLst>
          </p:cNvPr>
          <p:cNvSpPr txBox="1"/>
          <p:nvPr/>
        </p:nvSpPr>
        <p:spPr>
          <a:xfrm>
            <a:off x="2479963" y="2828835"/>
            <a:ext cx="7232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latin typeface="Bookman Old Style" panose="02050604050505020204" pitchFamily="18" charset="0"/>
              </a:rPr>
              <a:t>Thank you</a:t>
            </a:r>
            <a:endParaRPr lang="ko-KR" altLang="en-US" sz="72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467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FE9ECED-A129-472F-A6B4-00BFD20DA56D}"/>
              </a:ext>
            </a:extLst>
          </p:cNvPr>
          <p:cNvSpPr/>
          <p:nvPr/>
        </p:nvSpPr>
        <p:spPr>
          <a:xfrm>
            <a:off x="4902380" y="1107863"/>
            <a:ext cx="2387235" cy="671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3C2A6-80F3-4815-94D6-787BD6D484A6}"/>
              </a:ext>
            </a:extLst>
          </p:cNvPr>
          <p:cNvSpPr txBox="1"/>
          <p:nvPr/>
        </p:nvSpPr>
        <p:spPr>
          <a:xfrm>
            <a:off x="4790816" y="1210755"/>
            <a:ext cx="2610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Bookman Old Style" panose="02050604050505020204" pitchFamily="18" charset="0"/>
              </a:rPr>
              <a:t>Contents</a:t>
            </a:r>
            <a:endParaRPr lang="ko-KR" altLang="en-US" sz="4000" b="1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791A3-4D6D-43E7-9312-53BFDD42341D}"/>
              </a:ext>
            </a:extLst>
          </p:cNvPr>
          <p:cNvSpPr txBox="1"/>
          <p:nvPr/>
        </p:nvSpPr>
        <p:spPr>
          <a:xfrm>
            <a:off x="4790816" y="2100487"/>
            <a:ext cx="28970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400" b="1" dirty="0"/>
              <a:t>인디언 포커 규칙</a:t>
            </a:r>
            <a:endParaRPr lang="en-US" altLang="ko-KR" sz="2400" b="1" dirty="0"/>
          </a:p>
          <a:p>
            <a:pPr marL="342900" indent="-342900">
              <a:buAutoNum type="arabicParenR"/>
            </a:pPr>
            <a:endParaRPr lang="en-US" altLang="ko-KR" sz="2400" b="1" dirty="0"/>
          </a:p>
          <a:p>
            <a:pPr marL="342900" indent="-342900">
              <a:buAutoNum type="arabicParenR"/>
            </a:pPr>
            <a:r>
              <a:rPr lang="ko-KR" altLang="en-US" sz="2400" b="1" dirty="0"/>
              <a:t>구상도</a:t>
            </a:r>
            <a:endParaRPr lang="en-US" altLang="ko-KR" sz="2400" b="1" dirty="0"/>
          </a:p>
          <a:p>
            <a:pPr marL="342900" indent="-342900">
              <a:buAutoNum type="arabicParenR"/>
            </a:pPr>
            <a:endParaRPr lang="en-US" altLang="ko-KR" sz="2400" b="1" dirty="0"/>
          </a:p>
          <a:p>
            <a:pPr marL="342900" indent="-342900">
              <a:buAutoNum type="arabicParenR"/>
            </a:pPr>
            <a:r>
              <a:rPr lang="ko-KR" altLang="en-US" sz="2400" b="1" dirty="0"/>
              <a:t>이미지 처리 부분</a:t>
            </a:r>
            <a:endParaRPr lang="en-US" altLang="ko-KR" sz="2400" b="1" dirty="0"/>
          </a:p>
          <a:p>
            <a:pPr marL="342900" indent="-342900">
              <a:buAutoNum type="arabicParenR"/>
            </a:pPr>
            <a:endParaRPr lang="en-US" altLang="ko-KR" sz="2400" b="1" dirty="0"/>
          </a:p>
          <a:p>
            <a:pPr marL="342900" indent="-342900">
              <a:buAutoNum type="arabicParenR"/>
            </a:pPr>
            <a:r>
              <a:rPr lang="ko-KR" altLang="en-US" sz="2400" b="1" dirty="0"/>
              <a:t>로봇 </a:t>
            </a:r>
            <a:r>
              <a:rPr lang="ko-KR" altLang="en-US" sz="2400" b="1" dirty="0" err="1"/>
              <a:t>구동부</a:t>
            </a:r>
            <a:endParaRPr lang="en-US" altLang="ko-KR" sz="2400" b="1" dirty="0"/>
          </a:p>
          <a:p>
            <a:pPr marL="342900" indent="-342900">
              <a:buAutoNum type="arabicParenR"/>
            </a:pPr>
            <a:endParaRPr lang="en-US" altLang="ko-KR" sz="2400" b="1" dirty="0"/>
          </a:p>
          <a:p>
            <a:pPr marL="342900" indent="-342900">
              <a:buAutoNum type="arabicParenR"/>
            </a:pPr>
            <a:r>
              <a:rPr lang="ko-KR" altLang="en-US" sz="2400" b="1" dirty="0"/>
              <a:t>전체 메커니즘</a:t>
            </a:r>
            <a:endParaRPr lang="en-US" altLang="ko-KR" sz="2400" b="1" dirty="0"/>
          </a:p>
          <a:p>
            <a:pPr marL="342900" indent="-342900">
              <a:buAutoNum type="arabicParenR"/>
            </a:pPr>
            <a:endParaRPr lang="en-US" altLang="ko-KR" sz="2400" b="1" dirty="0"/>
          </a:p>
          <a:p>
            <a:pPr marL="342900" indent="-342900">
              <a:buAutoNum type="arabicParenR"/>
            </a:pPr>
            <a:r>
              <a:rPr lang="ko-KR" altLang="en-US" sz="2400" b="1" dirty="0"/>
              <a:t>최종 목표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22114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D855601-EEE8-4B4D-94E1-795EB1ED0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09" y="3580919"/>
            <a:ext cx="3572374" cy="23530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2CC9764-741F-45E7-9F48-50316EEAD0E0}"/>
              </a:ext>
            </a:extLst>
          </p:cNvPr>
          <p:cNvSpPr/>
          <p:nvPr/>
        </p:nvSpPr>
        <p:spPr>
          <a:xfrm>
            <a:off x="454668" y="486426"/>
            <a:ext cx="2110980" cy="639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51CD72-4811-4DD5-BB9A-60F476CEBB4D}"/>
              </a:ext>
            </a:extLst>
          </p:cNvPr>
          <p:cNvSpPr/>
          <p:nvPr/>
        </p:nvSpPr>
        <p:spPr>
          <a:xfrm>
            <a:off x="374770" y="630315"/>
            <a:ext cx="2856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400" b="1" dirty="0"/>
              <a:t>인디언 포커 규칙</a:t>
            </a:r>
            <a:endParaRPr lang="en-US" altLang="ko-KR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6ECCDE-52DF-49D0-9CD4-179140568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09" y="919015"/>
            <a:ext cx="3543795" cy="2343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5AA4AF-26BB-4A66-81F2-CC76E6202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69" y="3590445"/>
            <a:ext cx="3562847" cy="234347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C7BFD18-16AC-4DF9-BB18-8E98819D6A07}"/>
              </a:ext>
            </a:extLst>
          </p:cNvPr>
          <p:cNvGrpSpPr/>
          <p:nvPr/>
        </p:nvGrpSpPr>
        <p:grpSpPr>
          <a:xfrm>
            <a:off x="647771" y="1383738"/>
            <a:ext cx="3150703" cy="1414029"/>
            <a:chOff x="532660" y="1322772"/>
            <a:chExt cx="2902999" cy="12050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CF5937E-2DE4-4E16-9192-7E404437F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8" t="4165" r="3598"/>
            <a:stretch/>
          </p:blipFill>
          <p:spPr>
            <a:xfrm>
              <a:off x="532661" y="1322773"/>
              <a:ext cx="2902998" cy="120509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D2C197B-F2E8-4E21-8D7F-AFE3BDF88755}"/>
                </a:ext>
              </a:extLst>
            </p:cNvPr>
            <p:cNvSpPr/>
            <p:nvPr/>
          </p:nvSpPr>
          <p:spPr>
            <a:xfrm>
              <a:off x="2658581" y="1322772"/>
              <a:ext cx="777078" cy="26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B0A2B9-1379-4937-9FEC-6E5AC6F1F605}"/>
                </a:ext>
              </a:extLst>
            </p:cNvPr>
            <p:cNvSpPr/>
            <p:nvPr/>
          </p:nvSpPr>
          <p:spPr>
            <a:xfrm>
              <a:off x="532660" y="1322772"/>
              <a:ext cx="836407" cy="262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D852579-8689-4586-9945-739BD13258A0}"/>
              </a:ext>
            </a:extLst>
          </p:cNvPr>
          <p:cNvGrpSpPr/>
          <p:nvPr/>
        </p:nvGrpSpPr>
        <p:grpSpPr>
          <a:xfrm>
            <a:off x="436937" y="3571393"/>
            <a:ext cx="3572374" cy="2353003"/>
            <a:chOff x="7609545" y="2068341"/>
            <a:chExt cx="3572374" cy="235300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0C9C86-3398-4F11-92D1-AC3A6FDA7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9545" y="2068341"/>
              <a:ext cx="3572374" cy="23530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A0CD728-A68C-4508-B9BB-DD13B657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439" y="2825309"/>
              <a:ext cx="2270585" cy="1502833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2BB138C-225B-4A52-B952-42E024D6533B}"/>
              </a:ext>
            </a:extLst>
          </p:cNvPr>
          <p:cNvSpPr txBox="1"/>
          <p:nvPr/>
        </p:nvSpPr>
        <p:spPr>
          <a:xfrm>
            <a:off x="4941999" y="6158106"/>
            <a:ext cx="250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[ </a:t>
            </a:r>
            <a:r>
              <a:rPr lang="ko-KR" altLang="en-US" sz="2400" b="1" dirty="0"/>
              <a:t>기본적인 </a:t>
            </a:r>
            <a:r>
              <a:rPr lang="en-US" altLang="ko-KR" sz="2400" b="1" dirty="0"/>
              <a:t>Rule ]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BD4F6-6A04-460F-898F-AD1DF65CC993}"/>
              </a:ext>
            </a:extLst>
          </p:cNvPr>
          <p:cNvSpPr txBox="1"/>
          <p:nvPr/>
        </p:nvSpPr>
        <p:spPr>
          <a:xfrm>
            <a:off x="8390069" y="1736810"/>
            <a:ext cx="3327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1~10 </a:t>
            </a:r>
            <a:r>
              <a:rPr lang="ko-KR" altLang="en-US" sz="2000" b="1" dirty="0"/>
              <a:t>숫자카드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각각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장씩 총 </a:t>
            </a:r>
            <a:r>
              <a:rPr lang="en-US" altLang="ko-KR" sz="2000" b="1" dirty="0"/>
              <a:t>20</a:t>
            </a:r>
            <a:r>
              <a:rPr lang="ko-KR" altLang="en-US" sz="2000" b="1" dirty="0"/>
              <a:t>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17376A-93EB-4E14-8336-F0A0C35221BA}"/>
              </a:ext>
            </a:extLst>
          </p:cNvPr>
          <p:cNvSpPr/>
          <p:nvPr/>
        </p:nvSpPr>
        <p:spPr>
          <a:xfrm>
            <a:off x="47011" y="35713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①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A6956D-35B1-4C02-AB54-EBC5047C5263}"/>
              </a:ext>
            </a:extLst>
          </p:cNvPr>
          <p:cNvSpPr/>
          <p:nvPr/>
        </p:nvSpPr>
        <p:spPr>
          <a:xfrm>
            <a:off x="4031923" y="35713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②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7C1654-E154-4B6F-9F11-96FAC17AE48C}"/>
              </a:ext>
            </a:extLst>
          </p:cNvPr>
          <p:cNvSpPr/>
          <p:nvPr/>
        </p:nvSpPr>
        <p:spPr>
          <a:xfrm>
            <a:off x="8001205" y="35904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③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09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619B2E5-ECFB-4EB6-8DA8-ABC50EB515A9}"/>
              </a:ext>
            </a:extLst>
          </p:cNvPr>
          <p:cNvSpPr/>
          <p:nvPr/>
        </p:nvSpPr>
        <p:spPr>
          <a:xfrm>
            <a:off x="454668" y="486426"/>
            <a:ext cx="2110980" cy="639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1A8D7E-4204-4A8C-881D-ECF96F6B0298}"/>
              </a:ext>
            </a:extLst>
          </p:cNvPr>
          <p:cNvSpPr/>
          <p:nvPr/>
        </p:nvSpPr>
        <p:spPr>
          <a:xfrm>
            <a:off x="374770" y="630315"/>
            <a:ext cx="2847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400" b="1" dirty="0"/>
              <a:t>인디언 포커 규칙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D3E44-91D4-4963-8D31-276432DE2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2" y="1343356"/>
            <a:ext cx="3516348" cy="22973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F6FFF3-8F5C-4F55-9DBB-3AB3C8709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42" y="1343357"/>
            <a:ext cx="3506971" cy="23067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059EB9-8CB1-42DB-BC73-E44145DAE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598" y="1333831"/>
            <a:ext cx="3506971" cy="23067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41DAE1-75A9-4F4D-9CE4-76C0C6476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2" y="3893734"/>
            <a:ext cx="3525725" cy="2315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B8DDCD-A0AC-40DF-A43C-6386B221B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41" y="3893734"/>
            <a:ext cx="3511393" cy="2315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CE04AB-C611-43FA-9A5C-4612B46D4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598" y="3893734"/>
            <a:ext cx="3525725" cy="23158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FF0F711-5F34-4F6F-B6DA-75C298DA3D82}"/>
              </a:ext>
            </a:extLst>
          </p:cNvPr>
          <p:cNvSpPr/>
          <p:nvPr/>
        </p:nvSpPr>
        <p:spPr>
          <a:xfrm>
            <a:off x="111868" y="13338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①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B5B6A6-8FEB-44C8-BC4F-6EC1288155C1}"/>
              </a:ext>
            </a:extLst>
          </p:cNvPr>
          <p:cNvSpPr/>
          <p:nvPr/>
        </p:nvSpPr>
        <p:spPr>
          <a:xfrm>
            <a:off x="4030293" y="13338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②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8F6314-97CA-46A4-8F0D-6ACE2A4FD493}"/>
              </a:ext>
            </a:extLst>
          </p:cNvPr>
          <p:cNvSpPr/>
          <p:nvPr/>
        </p:nvSpPr>
        <p:spPr>
          <a:xfrm>
            <a:off x="7984722" y="13338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③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C97D24-17F6-4B8C-B53B-17B65FD31670}"/>
              </a:ext>
            </a:extLst>
          </p:cNvPr>
          <p:cNvSpPr/>
          <p:nvPr/>
        </p:nvSpPr>
        <p:spPr>
          <a:xfrm>
            <a:off x="111868" y="38937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④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92590B-EC28-47BD-A128-29366FF837C2}"/>
              </a:ext>
            </a:extLst>
          </p:cNvPr>
          <p:cNvSpPr/>
          <p:nvPr/>
        </p:nvSpPr>
        <p:spPr>
          <a:xfrm>
            <a:off x="4030293" y="39031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⑤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560B82-CB76-4286-A578-BA7AFD93DBE6}"/>
              </a:ext>
            </a:extLst>
          </p:cNvPr>
          <p:cNvSpPr/>
          <p:nvPr/>
        </p:nvSpPr>
        <p:spPr>
          <a:xfrm>
            <a:off x="7984722" y="38937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⑥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9E113-7D0C-48DA-B80D-ED0B063C2A49}"/>
              </a:ext>
            </a:extLst>
          </p:cNvPr>
          <p:cNvSpPr txBox="1"/>
          <p:nvPr/>
        </p:nvSpPr>
        <p:spPr>
          <a:xfrm>
            <a:off x="4841293" y="6284523"/>
            <a:ext cx="250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[ </a:t>
            </a:r>
            <a:r>
              <a:rPr lang="ko-KR" altLang="en-US" sz="2400" b="1" dirty="0"/>
              <a:t>세부적인 </a:t>
            </a:r>
            <a:r>
              <a:rPr lang="en-US" altLang="ko-KR" sz="2400" b="1" dirty="0"/>
              <a:t>Rule ]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2048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674E8D-5182-450D-B64F-D338073FCE8C}"/>
              </a:ext>
            </a:extLst>
          </p:cNvPr>
          <p:cNvSpPr/>
          <p:nvPr/>
        </p:nvSpPr>
        <p:spPr>
          <a:xfrm>
            <a:off x="454668" y="486426"/>
            <a:ext cx="2110980" cy="639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F16A69-2FE2-42CC-9BE2-0F48D9EB58EC}"/>
              </a:ext>
            </a:extLst>
          </p:cNvPr>
          <p:cNvSpPr/>
          <p:nvPr/>
        </p:nvSpPr>
        <p:spPr>
          <a:xfrm>
            <a:off x="374770" y="630315"/>
            <a:ext cx="2510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2) </a:t>
            </a:r>
            <a:r>
              <a:rPr lang="ko-KR" altLang="en-US" sz="2400" b="1" dirty="0"/>
              <a:t>구상도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BC670F-B73A-47EC-BE0E-2C5E7D040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48"/>
          <a:stretch/>
        </p:blipFill>
        <p:spPr>
          <a:xfrm>
            <a:off x="1752227" y="1957504"/>
            <a:ext cx="3121068" cy="32608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096B7B-B7D8-4412-B5EE-A6A2BD904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88" y="1961884"/>
            <a:ext cx="3016086" cy="3256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8CB07F-437A-4A0C-B3DE-BC0D6B74C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97" y="2584017"/>
            <a:ext cx="2223889" cy="20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7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2B24640-E713-4898-B3E5-D5F8B1C043F5}"/>
              </a:ext>
            </a:extLst>
          </p:cNvPr>
          <p:cNvSpPr/>
          <p:nvPr/>
        </p:nvSpPr>
        <p:spPr>
          <a:xfrm>
            <a:off x="454668" y="486426"/>
            <a:ext cx="2110980" cy="639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2119B5-765A-4D40-9D86-7106E37BF1A0}"/>
              </a:ext>
            </a:extLst>
          </p:cNvPr>
          <p:cNvSpPr/>
          <p:nvPr/>
        </p:nvSpPr>
        <p:spPr>
          <a:xfrm>
            <a:off x="374770" y="630315"/>
            <a:ext cx="2510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2) </a:t>
            </a:r>
            <a:r>
              <a:rPr lang="ko-KR" altLang="en-US" sz="2400" b="1" dirty="0"/>
              <a:t>구상도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8BEFE9-2AD5-416D-9BB0-5147FB606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48"/>
          <a:stretch/>
        </p:blipFill>
        <p:spPr>
          <a:xfrm>
            <a:off x="931327" y="1756077"/>
            <a:ext cx="3574810" cy="3734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542AC1-6CC0-4DB5-8C99-40240AC77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40" y="670745"/>
            <a:ext cx="3217243" cy="24465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298B47-236C-4124-9B5D-E7A9E30E2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40" y="3707763"/>
            <a:ext cx="2687501" cy="2274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337B33-3A20-46ED-997C-13903DBA5C6C}"/>
              </a:ext>
            </a:extLst>
          </p:cNvPr>
          <p:cNvSpPr txBox="1"/>
          <p:nvPr/>
        </p:nvSpPr>
        <p:spPr>
          <a:xfrm>
            <a:off x="8939250" y="1355412"/>
            <a:ext cx="2130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 </a:t>
            </a:r>
            <a:r>
              <a:rPr lang="ko-KR" altLang="en-US" sz="2400" b="1" dirty="0"/>
              <a:t>로봇의 눈</a:t>
            </a:r>
            <a:r>
              <a:rPr lang="en-US" altLang="ko-KR" sz="2400" b="1" dirty="0"/>
              <a:t> ]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- </a:t>
            </a:r>
            <a:r>
              <a:rPr lang="ko-KR" altLang="en-US" sz="2000" b="1" dirty="0"/>
              <a:t>이미지 처리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8B527E-2C64-4969-A11C-706BE75A7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41" y="3707763"/>
            <a:ext cx="3290514" cy="22747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23CD4E-08F5-4ABC-AA35-5D9F3963AC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4506137" y="1894021"/>
            <a:ext cx="858303" cy="1729531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742323-EB94-429F-8D05-0B412E1FA90D}"/>
              </a:ext>
            </a:extLst>
          </p:cNvPr>
          <p:cNvSpPr txBox="1"/>
          <p:nvPr/>
        </p:nvSpPr>
        <p:spPr>
          <a:xfrm>
            <a:off x="5894965" y="6111772"/>
            <a:ext cx="494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 </a:t>
            </a:r>
            <a:r>
              <a:rPr lang="ko-KR" altLang="en-US" sz="2400" b="1" dirty="0"/>
              <a:t>로봇 </a:t>
            </a:r>
            <a:r>
              <a:rPr lang="ko-KR" altLang="en-US" sz="2400" b="1" dirty="0" err="1"/>
              <a:t>구동부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]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카드 올리기 및 배팅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E99399E-D4CD-41FB-A364-3D71142B975B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506137" y="3623552"/>
            <a:ext cx="858303" cy="1221584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위쪽/아래쪽 11">
            <a:extLst>
              <a:ext uri="{FF2B5EF4-FFF2-40B4-BE49-F238E27FC236}">
                <a16:creationId xmlns:a16="http://schemas.microsoft.com/office/drawing/2014/main" id="{BBAB34CB-3367-488B-8C1F-286F669131F7}"/>
              </a:ext>
            </a:extLst>
          </p:cNvPr>
          <p:cNvSpPr/>
          <p:nvPr/>
        </p:nvSpPr>
        <p:spPr>
          <a:xfrm>
            <a:off x="6147081" y="2802423"/>
            <a:ext cx="374073" cy="12215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A1896-104E-410D-9CF5-3F35587435A2}"/>
              </a:ext>
            </a:extLst>
          </p:cNvPr>
          <p:cNvSpPr txBox="1"/>
          <p:nvPr/>
        </p:nvSpPr>
        <p:spPr>
          <a:xfrm>
            <a:off x="6521154" y="3182518"/>
            <a:ext cx="233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Bluetooth </a:t>
            </a:r>
            <a:r>
              <a:rPr lang="ko-KR" altLang="en-US" sz="2400" b="1" dirty="0"/>
              <a:t>통신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9730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376FDE-83F7-473D-90E7-D73C5893D167}"/>
              </a:ext>
            </a:extLst>
          </p:cNvPr>
          <p:cNvSpPr/>
          <p:nvPr/>
        </p:nvSpPr>
        <p:spPr>
          <a:xfrm>
            <a:off x="454668" y="486426"/>
            <a:ext cx="2110980" cy="639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F7E143-2119-4B71-BE2F-B18282F098C2}"/>
              </a:ext>
            </a:extLst>
          </p:cNvPr>
          <p:cNvSpPr/>
          <p:nvPr/>
        </p:nvSpPr>
        <p:spPr>
          <a:xfrm>
            <a:off x="374770" y="630315"/>
            <a:ext cx="3031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3) </a:t>
            </a:r>
            <a:r>
              <a:rPr lang="ko-KR" altLang="en-US" sz="2400" b="1" dirty="0"/>
              <a:t>이미지 처리 부분</a:t>
            </a:r>
            <a:endParaRPr lang="en-US" altLang="ko-KR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4F5CD-EF70-417A-AE77-2BE94F805C95}"/>
              </a:ext>
            </a:extLst>
          </p:cNvPr>
          <p:cNvSpPr txBox="1"/>
          <p:nvPr/>
        </p:nvSpPr>
        <p:spPr>
          <a:xfrm>
            <a:off x="632266" y="1190068"/>
            <a:ext cx="3927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카드를 인식하는 기본 처리 방식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8F095C-C748-458E-9B8F-3CEE32C26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0" y="1654844"/>
            <a:ext cx="4919307" cy="22874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5DDBCF-CF33-490D-87C2-C891BA6CF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1" b="4215"/>
          <a:stretch/>
        </p:blipFill>
        <p:spPr>
          <a:xfrm>
            <a:off x="6816695" y="1654844"/>
            <a:ext cx="4123572" cy="2287424"/>
          </a:xfrm>
          <a:prstGeom prst="rect">
            <a:avLst/>
          </a:prstGeom>
        </p:spPr>
      </p:pic>
      <p:sp>
        <p:nvSpPr>
          <p:cNvPr id="7" name="오른쪽 화살표 5">
            <a:extLst>
              <a:ext uri="{FF2B5EF4-FFF2-40B4-BE49-F238E27FC236}">
                <a16:creationId xmlns:a16="http://schemas.microsoft.com/office/drawing/2014/main" id="{75CEB910-C54B-4693-81E8-C623A7E3DF47}"/>
              </a:ext>
            </a:extLst>
          </p:cNvPr>
          <p:cNvSpPr/>
          <p:nvPr/>
        </p:nvSpPr>
        <p:spPr>
          <a:xfrm>
            <a:off x="5894335" y="2592470"/>
            <a:ext cx="691024" cy="444346"/>
          </a:xfrm>
          <a:prstGeom prst="rightArrow">
            <a:avLst>
              <a:gd name="adj1" fmla="val 4078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1624A4-1BBE-4043-8E19-F6AEE1CC001D}"/>
              </a:ext>
            </a:extLst>
          </p:cNvPr>
          <p:cNvSpPr/>
          <p:nvPr/>
        </p:nvSpPr>
        <p:spPr>
          <a:xfrm>
            <a:off x="1868251" y="3986419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[ </a:t>
            </a:r>
            <a:r>
              <a:rPr lang="ko-KR" altLang="en-US" b="1" dirty="0"/>
              <a:t>마스크 및 노이즈 처리</a:t>
            </a:r>
            <a:r>
              <a:rPr lang="en-US" altLang="ko-KR" b="1" dirty="0"/>
              <a:t> ]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3C4ACD-57AC-488E-8F84-7BEB2D6D4CBC}"/>
              </a:ext>
            </a:extLst>
          </p:cNvPr>
          <p:cNvSpPr/>
          <p:nvPr/>
        </p:nvSpPr>
        <p:spPr>
          <a:xfrm>
            <a:off x="7175129" y="3986419"/>
            <a:ext cx="3406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[ labeling, </a:t>
            </a:r>
            <a:r>
              <a:rPr lang="ko-KR" altLang="en-US" b="1" dirty="0"/>
              <a:t>외곽 좌표 구하기 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AF64BE-F38C-4A28-AEDE-DB0409754C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459" b="-489"/>
          <a:stretch/>
        </p:blipFill>
        <p:spPr>
          <a:xfrm>
            <a:off x="3475015" y="4512944"/>
            <a:ext cx="3700115" cy="2075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E82CA9-EABB-4324-9BAE-35FF235DC782}"/>
              </a:ext>
            </a:extLst>
          </p:cNvPr>
          <p:cNvSpPr txBox="1"/>
          <p:nvPr/>
        </p:nvSpPr>
        <p:spPr>
          <a:xfrm>
            <a:off x="7276118" y="6218696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[ </a:t>
            </a:r>
            <a:r>
              <a:rPr lang="ko-KR" altLang="en-US" b="1" dirty="0"/>
              <a:t>카드에서</a:t>
            </a:r>
            <a:r>
              <a:rPr lang="en-US" altLang="ko-KR" b="1" dirty="0"/>
              <a:t> </a:t>
            </a:r>
            <a:r>
              <a:rPr lang="ko-KR" altLang="en-US" b="1" dirty="0"/>
              <a:t>숫자 이미지 찾기 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5" name="오른쪽 화살표 5">
            <a:extLst>
              <a:ext uri="{FF2B5EF4-FFF2-40B4-BE49-F238E27FC236}">
                <a16:creationId xmlns:a16="http://schemas.microsoft.com/office/drawing/2014/main" id="{850B15E6-A7A3-4F31-855B-9E63A79E2A42}"/>
              </a:ext>
            </a:extLst>
          </p:cNvPr>
          <p:cNvSpPr/>
          <p:nvPr/>
        </p:nvSpPr>
        <p:spPr>
          <a:xfrm>
            <a:off x="2220136" y="5328313"/>
            <a:ext cx="691024" cy="444346"/>
          </a:xfrm>
          <a:prstGeom prst="rightArrow">
            <a:avLst>
              <a:gd name="adj1" fmla="val 4078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12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4376FDE-83F7-473D-90E7-D73C5893D167}"/>
              </a:ext>
            </a:extLst>
          </p:cNvPr>
          <p:cNvSpPr/>
          <p:nvPr/>
        </p:nvSpPr>
        <p:spPr>
          <a:xfrm>
            <a:off x="454668" y="486426"/>
            <a:ext cx="2110980" cy="639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F7E143-2119-4B71-BE2F-B18282F098C2}"/>
              </a:ext>
            </a:extLst>
          </p:cNvPr>
          <p:cNvSpPr/>
          <p:nvPr/>
        </p:nvSpPr>
        <p:spPr>
          <a:xfrm>
            <a:off x="374769" y="630315"/>
            <a:ext cx="2938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3) </a:t>
            </a:r>
            <a:r>
              <a:rPr lang="ko-KR" altLang="en-US" sz="2400" b="1" dirty="0"/>
              <a:t>이미지 처리 부분</a:t>
            </a:r>
            <a:endParaRPr lang="en-US" altLang="ko-KR" sz="2400" b="1" dirty="0"/>
          </a:p>
        </p:txBody>
      </p:sp>
      <p:sp>
        <p:nvSpPr>
          <p:cNvPr id="4" name="오른쪽 화살표 5">
            <a:extLst>
              <a:ext uri="{FF2B5EF4-FFF2-40B4-BE49-F238E27FC236}">
                <a16:creationId xmlns:a16="http://schemas.microsoft.com/office/drawing/2014/main" id="{29E019D7-87E8-4420-A993-C9C0EF6616AA}"/>
              </a:ext>
            </a:extLst>
          </p:cNvPr>
          <p:cNvSpPr/>
          <p:nvPr/>
        </p:nvSpPr>
        <p:spPr>
          <a:xfrm>
            <a:off x="2262224" y="4903185"/>
            <a:ext cx="691024" cy="444346"/>
          </a:xfrm>
          <a:prstGeom prst="rightArrow">
            <a:avLst>
              <a:gd name="adj1" fmla="val 4078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F09898-EB9E-4581-82A8-94046344A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41" y="4023032"/>
            <a:ext cx="3687963" cy="22127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376047-357B-4A44-90AE-99CA2FB0E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67" y="4023032"/>
            <a:ext cx="1630261" cy="220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358E6-F07E-48E4-9F78-C99F3A425AFB}"/>
              </a:ext>
            </a:extLst>
          </p:cNvPr>
          <p:cNvSpPr txBox="1"/>
          <p:nvPr/>
        </p:nvSpPr>
        <p:spPr>
          <a:xfrm>
            <a:off x="632266" y="1190068"/>
            <a:ext cx="5564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</a:t>
            </a:r>
            <a:r>
              <a:rPr lang="ko-KR" altLang="en-US" sz="2000" b="1" dirty="0"/>
              <a:t>상대방의 배팅 개수를 인식하는 기본 처리 방식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7F0D70-013E-4833-8079-833695AE6B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3" t="14810" r="11646" b="11857"/>
          <a:stretch/>
        </p:blipFill>
        <p:spPr>
          <a:xfrm>
            <a:off x="1996579" y="1786477"/>
            <a:ext cx="3179428" cy="1867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5931DE-0A82-45FD-B86A-196C794FA9FF}"/>
              </a:ext>
            </a:extLst>
          </p:cNvPr>
          <p:cNvSpPr txBox="1"/>
          <p:nvPr/>
        </p:nvSpPr>
        <p:spPr>
          <a:xfrm>
            <a:off x="5307434" y="2535455"/>
            <a:ext cx="203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앞에 방식과 유사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6F797-194C-4450-82D0-32B28F585A72}"/>
              </a:ext>
            </a:extLst>
          </p:cNvPr>
          <p:cNvSpPr txBox="1"/>
          <p:nvPr/>
        </p:nvSpPr>
        <p:spPr>
          <a:xfrm>
            <a:off x="4587379" y="6351001"/>
            <a:ext cx="3473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[ </a:t>
            </a:r>
            <a:r>
              <a:rPr lang="ko-KR" altLang="en-US" sz="2000" b="1" dirty="0"/>
              <a:t>확률 계산 및 배팅 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300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D56362-7485-4BAC-B455-CB07E8966D08}"/>
              </a:ext>
            </a:extLst>
          </p:cNvPr>
          <p:cNvSpPr/>
          <p:nvPr/>
        </p:nvSpPr>
        <p:spPr>
          <a:xfrm>
            <a:off x="374770" y="630315"/>
            <a:ext cx="25104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4) </a:t>
            </a:r>
            <a:r>
              <a:rPr lang="ko-KR" altLang="en-US" sz="2400" b="1" dirty="0"/>
              <a:t>로봇 </a:t>
            </a:r>
            <a:r>
              <a:rPr lang="ko-KR" altLang="en-US" sz="2400" b="1" dirty="0" err="1"/>
              <a:t>구동부</a:t>
            </a:r>
            <a:endParaRPr lang="en-US" altLang="ko-KR" sz="24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7B9B0-CD4D-496F-8FE9-22FAABAD856A}"/>
              </a:ext>
            </a:extLst>
          </p:cNvPr>
          <p:cNvSpPr/>
          <p:nvPr/>
        </p:nvSpPr>
        <p:spPr>
          <a:xfrm>
            <a:off x="454668" y="486426"/>
            <a:ext cx="2110980" cy="639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2AE869-AB2F-462A-B695-8FD565124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40" y="2096558"/>
            <a:ext cx="5517674" cy="2664883"/>
          </a:xfrm>
          <a:prstGeom prst="rect">
            <a:avLst/>
          </a:prstGeom>
        </p:spPr>
      </p:pic>
      <p:sp>
        <p:nvSpPr>
          <p:cNvPr id="5" name="원통 6">
            <a:extLst>
              <a:ext uri="{FF2B5EF4-FFF2-40B4-BE49-F238E27FC236}">
                <a16:creationId xmlns:a16="http://schemas.microsoft.com/office/drawing/2014/main" id="{EDFCAF38-EE95-4527-A631-05B8DEE3DE38}"/>
              </a:ext>
            </a:extLst>
          </p:cNvPr>
          <p:cNvSpPr/>
          <p:nvPr/>
        </p:nvSpPr>
        <p:spPr>
          <a:xfrm>
            <a:off x="8727502" y="3754206"/>
            <a:ext cx="931228" cy="55880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87467C-C4E5-4404-94CC-8CDF09C7FDB4}"/>
              </a:ext>
            </a:extLst>
          </p:cNvPr>
          <p:cNvCxnSpPr/>
          <p:nvPr/>
        </p:nvCxnSpPr>
        <p:spPr>
          <a:xfrm>
            <a:off x="9760328" y="4042072"/>
            <a:ext cx="965199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원통 4">
            <a:extLst>
              <a:ext uri="{FF2B5EF4-FFF2-40B4-BE49-F238E27FC236}">
                <a16:creationId xmlns:a16="http://schemas.microsoft.com/office/drawing/2014/main" id="{AE1F9CAF-DDD4-4DD3-8EE4-CB239B30D6BB}"/>
              </a:ext>
            </a:extLst>
          </p:cNvPr>
          <p:cNvSpPr/>
          <p:nvPr/>
        </p:nvSpPr>
        <p:spPr>
          <a:xfrm>
            <a:off x="8642835" y="1783290"/>
            <a:ext cx="1100562" cy="2072218"/>
          </a:xfrm>
          <a:prstGeom prst="can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B5CB789D-2220-48CC-89D4-521334642688}"/>
              </a:ext>
            </a:extLst>
          </p:cNvPr>
          <p:cNvSpPr/>
          <p:nvPr/>
        </p:nvSpPr>
        <p:spPr>
          <a:xfrm rot="21445630">
            <a:off x="3396039" y="2734332"/>
            <a:ext cx="1555222" cy="1265005"/>
          </a:xfrm>
          <a:prstGeom prst="arc">
            <a:avLst>
              <a:gd name="adj1" fmla="val 16200000"/>
              <a:gd name="adj2" fmla="val 346124"/>
            </a:avLst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934949-A8FE-4BEF-8E45-FD106AC98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53" y="2700063"/>
            <a:ext cx="2207510" cy="1463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83A9E3-4D28-4CF8-8AD5-B02A64855AA4}"/>
              </a:ext>
            </a:extLst>
          </p:cNvPr>
          <p:cNvSpPr txBox="1"/>
          <p:nvPr/>
        </p:nvSpPr>
        <p:spPr>
          <a:xfrm>
            <a:off x="2603588" y="5229589"/>
            <a:ext cx="705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[ </a:t>
            </a:r>
            <a:r>
              <a:rPr lang="ko-KR" altLang="en-US" sz="2400" b="1" dirty="0"/>
              <a:t>크랭크 슬라이더 기구를 통해 칩을 하나씩 배팅 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38608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193</Words>
  <Application>Microsoft Office PowerPoint</Application>
  <PresentationFormat>와이드스크린</PresentationFormat>
  <Paragraphs>57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Bookman Old Style</vt:lpstr>
      <vt:lpstr>Rockwell</vt:lpstr>
      <vt:lpstr>Wingdings</vt:lpstr>
      <vt:lpstr>Damask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Royal</dc:title>
  <dc:creator>Min su Kang</dc:creator>
  <cp:lastModifiedBy>KBY</cp:lastModifiedBy>
  <cp:revision>19</cp:revision>
  <dcterms:created xsi:type="dcterms:W3CDTF">2019-04-09T06:45:47Z</dcterms:created>
  <dcterms:modified xsi:type="dcterms:W3CDTF">2019-05-27T01:46:43Z</dcterms:modified>
</cp:coreProperties>
</file>